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2282"/>
    <a:srgbClr val="A963A9"/>
    <a:srgbClr val="975397"/>
    <a:srgbClr val="6D6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4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650447-DF87-4A9F-8F11-A9611618B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63CB457-6177-4EF0-80EA-15B204B142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CA9D39-0D4F-49C5-AF89-768D5AF4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2C6C3B-51B3-4ECE-9AAD-D4DD410BC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B5D189-CE9C-40CF-97BC-746736E8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081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3F1A92-2050-456E-85BD-F3EAEAF84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978699-69D7-4DB1-AC28-34EB7D2BE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D16F1D-9776-4CAF-82E5-CCEFA9831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2A3293-6283-45B8-9829-4AE236EC7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022AFF-3B0C-405C-969A-5CCB6919C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272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4DB6750-16E6-4BC2-8D7F-7A4C787832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D87923-AD52-4315-A6A5-989DCC843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6E839E-4203-4E3E-86A0-6D43F8DC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DD464C-0AD1-4736-806D-02727F6B7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7016E4-4490-4C23-A79C-2719D4DBD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719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E4B5D6-FE6B-4E3F-A0B9-FF61281FE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806324-EB37-4990-B437-A908747E3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0BAEAB-3027-4CFF-900B-E89B9622D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C7BC7C-8AD3-4399-81C5-DB6FFD3E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5CB8D4-EF89-4CCD-A906-8957B7EA5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89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4E916E-F952-4C91-873C-E282FA77F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403946-78B1-49C2-AFD8-9921AC410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571C30-3C87-4E3D-8E8B-4B3C244E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CA97F9-ED41-4912-89EA-EEF706B42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798A5-3556-4619-8631-0B0DD72ED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30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BBADB-BF41-4ECF-BDDE-03FC9D680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298976-6A92-402F-95EB-9CF0F215B7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052DB0-1D79-4AEF-9839-33C7CB1EE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744B7B-601A-4E4E-A99D-2C65BBFA8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889A6E-1869-415A-AE56-36F19069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E319F4-730C-4EC8-AB55-DA30B8BB6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723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9F6F94-3259-48A3-9C60-344F94E21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BE4B11B-BEE4-4AA1-B7F5-7724B94CE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518B49-A5B2-4B3A-B673-EE532D651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5A5CD52-03A0-4D49-8D13-0A4ED99CFF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0054566-9EF2-4FFB-B934-09E5E93B8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57D994D-5EE7-4A8A-B42A-9305C3658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A38437D-6E2C-4AEF-81FA-0FBC9EF5C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78B1147-C9D2-43BD-8125-B81F835A1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77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7DC1-1814-4B23-8794-C3DBF9AF1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2129560-8838-481D-8FCC-661AF650B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84217D4-53BC-4FCD-9840-A854A7EE2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FE0AA8D-A034-4CFF-8AD6-09222B049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6595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A25EA88-7672-49BC-ACCC-C234E23B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9FAA0E-41D3-4609-B7CB-A04F676A5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E474624-E3AB-4AEF-833F-81D57F5E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5626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5CEC6-BE4A-4201-B8D6-D4414E10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669379-CB28-4E78-9838-348904869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F16485-7AC1-4E1A-B4D4-A0B06AC76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F38E54-BB0F-47C6-9B1F-7E1D65661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81F723-0C4E-415A-BF80-9904732B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A4973E-7D76-45C4-B155-8D9C03D9E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329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D2101E-8E19-495B-8A17-5807E43D7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F30953B-BEE9-46E2-981B-793A5F5A4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064D7D-FF4D-43F1-AD74-F3EC3C269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E4AB971-8AE8-43C5-8692-37B7F5EB6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87E7D3-6370-410C-91F2-03537561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8D7EB1-DEF1-454C-AF92-6A3C3476A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6874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77A515-15B7-40EF-A57A-3D2CE5FC5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9DEA43-F2BE-4FDB-B471-A0F5BF17F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D212F0-36B2-42DC-8BF0-E7945E72FD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671AA-DC40-43FF-90F1-16C785099F6D}" type="datetimeFigureOut">
              <a:rPr lang="es-MX" smtClean="0"/>
              <a:t>17/10/2025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D3F047-F349-4C57-9886-78BB05E094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3CBF23-29A9-47C7-B286-D5FB6E44D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591E8-2FC7-49AB-890A-25E9D5C7DD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153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66577F03-67BB-4848-AF03-2A8F87E9E704}"/>
              </a:ext>
            </a:extLst>
          </p:cNvPr>
          <p:cNvSpPr txBox="1"/>
          <p:nvPr/>
        </p:nvSpPr>
        <p:spPr>
          <a:xfrm>
            <a:off x="867438" y="4174193"/>
            <a:ext cx="58372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CALENDARIO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CFB5806-9BB9-4979-979D-64F04413E38D}"/>
              </a:ext>
            </a:extLst>
          </p:cNvPr>
          <p:cNvSpPr txBox="1"/>
          <p:nvPr/>
        </p:nvSpPr>
        <p:spPr>
          <a:xfrm>
            <a:off x="907911" y="4788940"/>
            <a:ext cx="5837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 ACTUALIZACIÓN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D33E270-1848-4DFC-B5F4-693CD96EE1AE}"/>
              </a:ext>
            </a:extLst>
          </p:cNvPr>
          <p:cNvSpPr txBox="1"/>
          <p:nvPr/>
        </p:nvSpPr>
        <p:spPr>
          <a:xfrm>
            <a:off x="798327" y="5546244"/>
            <a:ext cx="5932967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4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Obligaciones Comunes y Específicas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7DA1311F-96FE-49B8-AFED-FE2B499679E4}"/>
              </a:ext>
            </a:extLst>
          </p:cNvPr>
          <p:cNvCxnSpPr>
            <a:cxnSpLocks/>
          </p:cNvCxnSpPr>
          <p:nvPr/>
        </p:nvCxnSpPr>
        <p:spPr>
          <a:xfrm>
            <a:off x="607219" y="4133850"/>
            <a:ext cx="287893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729FA59E-78D2-4874-976D-B9C6E345652B}"/>
              </a:ext>
            </a:extLst>
          </p:cNvPr>
          <p:cNvCxnSpPr>
            <a:cxnSpLocks/>
          </p:cNvCxnSpPr>
          <p:nvPr/>
        </p:nvCxnSpPr>
        <p:spPr>
          <a:xfrm>
            <a:off x="607219" y="6087583"/>
            <a:ext cx="129143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EDB867CD-2CA7-4275-9F46-FD41DE14186F}"/>
              </a:ext>
            </a:extLst>
          </p:cNvPr>
          <p:cNvCxnSpPr>
            <a:cxnSpLocks/>
          </p:cNvCxnSpPr>
          <p:nvPr/>
        </p:nvCxnSpPr>
        <p:spPr>
          <a:xfrm>
            <a:off x="635793" y="4114800"/>
            <a:ext cx="0" cy="197278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871D3777-9DED-4671-B6B6-900EF3DEDFCE}"/>
              </a:ext>
            </a:extLst>
          </p:cNvPr>
          <p:cNvCxnSpPr>
            <a:cxnSpLocks/>
          </p:cNvCxnSpPr>
          <p:nvPr/>
        </p:nvCxnSpPr>
        <p:spPr>
          <a:xfrm flipH="1">
            <a:off x="4049712" y="4133850"/>
            <a:ext cx="287893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4CCBD5E1-563B-49B4-A3F6-4F78A5724AAC}"/>
              </a:ext>
            </a:extLst>
          </p:cNvPr>
          <p:cNvCxnSpPr>
            <a:cxnSpLocks/>
          </p:cNvCxnSpPr>
          <p:nvPr/>
        </p:nvCxnSpPr>
        <p:spPr>
          <a:xfrm flipH="1">
            <a:off x="5637212" y="6087583"/>
            <a:ext cx="129143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6A3FA610-AE55-4BF8-B019-9253ABDC0556}"/>
              </a:ext>
            </a:extLst>
          </p:cNvPr>
          <p:cNvCxnSpPr>
            <a:cxnSpLocks/>
          </p:cNvCxnSpPr>
          <p:nvPr/>
        </p:nvCxnSpPr>
        <p:spPr>
          <a:xfrm>
            <a:off x="6900861" y="4114799"/>
            <a:ext cx="0" cy="199787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Imagen 37">
            <a:extLst>
              <a:ext uri="{FF2B5EF4-FFF2-40B4-BE49-F238E27FC236}">
                <a16:creationId xmlns:a16="http://schemas.microsoft.com/office/drawing/2014/main" id="{B409578B-0159-4B3F-8321-D9062FB1A3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0610" y="271439"/>
            <a:ext cx="2018118" cy="69337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B362301-F03C-8BC7-134F-659323EAFF74}"/>
              </a:ext>
            </a:extLst>
          </p:cNvPr>
          <p:cNvSpPr txBox="1"/>
          <p:nvPr/>
        </p:nvSpPr>
        <p:spPr>
          <a:xfrm>
            <a:off x="-84377" y="6106223"/>
            <a:ext cx="76983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Ley General de Transparencia y Acceso a la Información Pública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Ley de Transparencia y Acceso a la Información Pública para el Estado de Coahuila de Zaragoza</a:t>
            </a:r>
          </a:p>
        </p:txBody>
      </p:sp>
    </p:spTree>
    <p:extLst>
      <p:ext uri="{BB962C8B-B14F-4D97-AF65-F5344CB8AC3E}">
        <p14:creationId xmlns:p14="http://schemas.microsoft.com/office/powerpoint/2010/main" val="4034759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0A3A0EC4-698D-41EA-8EE4-C006810551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825" y="233982"/>
            <a:ext cx="1924050" cy="662700"/>
          </a:xfrm>
          <a:prstGeom prst="rect">
            <a:avLst/>
          </a:prstGeom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64A56352-041E-D9CA-9ADF-D23F5466B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191436"/>
              </p:ext>
            </p:extLst>
          </p:nvPr>
        </p:nvGraphicFramePr>
        <p:xfrm>
          <a:off x="418279" y="1229361"/>
          <a:ext cx="11355442" cy="554893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1150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2549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364274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327564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5026602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55165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I</a:t>
                      </a:r>
                      <a:endParaRPr lang="es-MX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Nombramientos, comisiones y licencias;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Mensual</a:t>
                      </a: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Art. 21 fracción II LTAIPECZ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Seguridad social;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Importe por concepto de viáticos;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586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Mecanismo de solicitudes, opiniones, quejas, denuncias, o sugerencias;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Erika Georgina Oyervides González, Titular  de la Unidad de Transparencia, Acceso a la Información y Protección de Datos Personales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  <a:tr h="6876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Instituciones de beneficencia;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 aplica</a:t>
                      </a: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509400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 asignado en los últimos tres ejercicios fiscales;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36846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Calendario de las sesiones públicas;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Mtro. Gerardo Blanco Guerra</a:t>
                      </a: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Secretario Ejecutivo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636628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VIII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Actas de entrega-recepción;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María Teresa Nares Cisneros</a:t>
                      </a:r>
                    </a:p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Contralora Interna</a:t>
                      </a: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250129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C1D0001C-04BF-1EC5-E581-6FFBB18E12AF}"/>
              </a:ext>
            </a:extLst>
          </p:cNvPr>
          <p:cNvSpPr txBox="1"/>
          <p:nvPr/>
        </p:nvSpPr>
        <p:spPr>
          <a:xfrm>
            <a:off x="418279" y="45300"/>
            <a:ext cx="31228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Calendario Obligaciones Comunes</a:t>
            </a:r>
          </a:p>
          <a:p>
            <a:pPr algn="just"/>
            <a:r>
              <a:rPr lang="es-MX" sz="2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LTAIPECZ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6096AF3-CCF8-ACD8-5090-E037C640F7EE}"/>
              </a:ext>
            </a:extLst>
          </p:cNvPr>
          <p:cNvSpPr txBox="1"/>
          <p:nvPr/>
        </p:nvSpPr>
        <p:spPr>
          <a:xfrm>
            <a:off x="4601422" y="137632"/>
            <a:ext cx="8098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latin typeface="Cambria" panose="02040503050406030204" pitchFamily="18" charset="0"/>
                <a:ea typeface="Cambria" panose="02040503050406030204" pitchFamily="18" charset="0"/>
              </a:rPr>
              <a:t>Fecha de actualización: </a:t>
            </a:r>
            <a:r>
              <a:rPr lang="es-MX" sz="1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17 de octubre de 2025</a:t>
            </a:r>
          </a:p>
          <a:p>
            <a:r>
              <a:rPr lang="es-MX" sz="1200" dirty="0">
                <a:latin typeface="Cambria" panose="02040503050406030204" pitchFamily="18" charset="0"/>
                <a:ea typeface="Cambria" panose="02040503050406030204" pitchFamily="18" charset="0"/>
              </a:rPr>
              <a:t>Servidor público responsable de publicar la información:</a:t>
            </a:r>
          </a:p>
          <a:p>
            <a:r>
              <a:rPr lang="es-MX" sz="12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Licda. Erika Georgina Oyervides González</a:t>
            </a:r>
          </a:p>
          <a:p>
            <a:r>
              <a:rPr lang="es-MX" sz="1200" b="1" dirty="0">
                <a:solidFill>
                  <a:srgbClr val="6D6E7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Titular de la Unidad Técnica de Transparencia, Acceso a la Información </a:t>
            </a:r>
          </a:p>
          <a:p>
            <a:r>
              <a:rPr lang="es-MX" sz="1200" b="1" dirty="0">
                <a:solidFill>
                  <a:srgbClr val="6D6E7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 Protección de Datos Personales. </a:t>
            </a:r>
            <a:endParaRPr lang="es-MX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39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F242ED1-D57D-34BC-FD41-4AC2F5CCC4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837930"/>
              </p:ext>
            </p:extLst>
          </p:nvPr>
        </p:nvGraphicFramePr>
        <p:xfrm>
          <a:off x="418279" y="576218"/>
          <a:ext cx="11355442" cy="199877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1150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2549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364274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327564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5026602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677037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644705"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Georreferenciación e imagen de todas las obras públicas en proceso de construcción;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6770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Sistemas pensionarios.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185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0A3A0EC4-698D-41EA-8EE4-C006810551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825" y="154470"/>
            <a:ext cx="1924050" cy="662700"/>
          </a:xfrm>
          <a:prstGeom prst="rect">
            <a:avLst/>
          </a:prstGeom>
        </p:spPr>
      </p:pic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222CF19-14A0-47EE-9ED0-A80404388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350357"/>
              </p:ext>
            </p:extLst>
          </p:nvPr>
        </p:nvGraphicFramePr>
        <p:xfrm>
          <a:off x="290945" y="1288153"/>
          <a:ext cx="11707460" cy="497042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2742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0957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516637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080673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5473148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531553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y/o revisión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750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Informes que presenten las asociaciones, agrupaciones políticas y la ciudadanía;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Licda. Verónica Elizabeth Rodríguez Guevara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Titular de la Unidad Técnica de Fiscalización</a:t>
                      </a: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5315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Expedientes sobre quejas resueltas por violaciones a la ley electoral;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</a:t>
                      </a:r>
                      <a:r>
                        <a:rPr lang="it-IT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Azalia Ma. Teresa Lujano Diaz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Encargada de la Dirección Ejecutiva de Asuntos Jurídicos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6473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Información detallada de su estado financiero;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750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Actas y acuerdos del Consejo General y sus comisiones;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Erika Georgina Oyervides González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Titular  de la Unidad de Transparencia, Acceso a la Información y Protección de Datos Personales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Lic. Julio César Lavenant Salas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Ejecutiva de Organización Electoral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Ing. Jorge Gallegos Valdés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Innovación e Informática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Lic. Hugo Escobar Rodríguez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Ejecutivo de Vinculación INE-OPLES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Licda. Verónica Elizabeth Rodríguez Guevara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Titular de la Unidad Técnica de Fiscalización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Unidad Técnica de Paridad e Inclusión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A12DFBE-56F2-C46C-9D0E-D154E1858AF7}"/>
              </a:ext>
            </a:extLst>
          </p:cNvPr>
          <p:cNvSpPr txBox="1"/>
          <p:nvPr/>
        </p:nvSpPr>
        <p:spPr>
          <a:xfrm>
            <a:off x="290945" y="67222"/>
            <a:ext cx="33318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Calendario Obligaciones Específicas </a:t>
            </a:r>
          </a:p>
          <a:p>
            <a:pPr algn="just"/>
            <a:r>
              <a:rPr lang="es-MX" sz="2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LTAIPECZ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2F29DC-9531-1C21-9965-0BE3DCE4437C}"/>
              </a:ext>
            </a:extLst>
          </p:cNvPr>
          <p:cNvSpPr txBox="1"/>
          <p:nvPr/>
        </p:nvSpPr>
        <p:spPr>
          <a:xfrm>
            <a:off x="4690358" y="67222"/>
            <a:ext cx="8098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latin typeface="Cambria" panose="02040503050406030204" pitchFamily="18" charset="0"/>
                <a:ea typeface="Cambria" panose="02040503050406030204" pitchFamily="18" charset="0"/>
              </a:rPr>
              <a:t>Fecha de actualización: </a:t>
            </a:r>
            <a:r>
              <a:rPr lang="es-MX" sz="1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17 de octubre de 2025</a:t>
            </a:r>
          </a:p>
          <a:p>
            <a:r>
              <a:rPr lang="es-MX" sz="1200" dirty="0">
                <a:latin typeface="Cambria" panose="02040503050406030204" pitchFamily="18" charset="0"/>
                <a:ea typeface="Cambria" panose="02040503050406030204" pitchFamily="18" charset="0"/>
              </a:rPr>
              <a:t>Servidor público responsable de publicar la información:</a:t>
            </a:r>
          </a:p>
          <a:p>
            <a:r>
              <a:rPr lang="es-MX" sz="12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Licda. Erika Georgina Oyervides González</a:t>
            </a:r>
          </a:p>
          <a:p>
            <a:r>
              <a:rPr lang="es-MX" sz="1200" b="1" dirty="0">
                <a:solidFill>
                  <a:srgbClr val="6D6E7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Titular de la Unidad Técnica de Transparencia, Acceso a la Información </a:t>
            </a:r>
          </a:p>
          <a:p>
            <a:r>
              <a:rPr lang="es-MX" sz="1200" b="1" dirty="0">
                <a:solidFill>
                  <a:srgbClr val="6D6E7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 Protección de Datos Personales. </a:t>
            </a:r>
            <a:endParaRPr lang="es-MX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437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222CF19-14A0-47EE-9ED0-A80404388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865593"/>
              </p:ext>
            </p:extLst>
          </p:nvPr>
        </p:nvGraphicFramePr>
        <p:xfrm>
          <a:off x="290945" y="182881"/>
          <a:ext cx="11707460" cy="656336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2742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0957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516637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080673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5473148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623882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y/o revisión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8905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Programas institucionales en materia de capacitación;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Licda. Verónica Elizabeth Rodríguez Guevara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Titular de la Unidad Técnica de Fiscalización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7386668"/>
                  </a:ext>
                </a:extLst>
              </a:tr>
              <a:tr h="8905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División del territorio;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Lic. Julio César Lavenant Salas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Ejecutivo de Organización Electoral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9069206"/>
                  </a:ext>
                </a:extLst>
              </a:tr>
              <a:tr h="8905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Listados de las asociaciones, agrupaciones políticas;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3794696"/>
                  </a:ext>
                </a:extLst>
              </a:tr>
              <a:tr h="8905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registro de candidaturas a cargos de elección popular;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6975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Montos de financiamiento público;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75979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Cómputos totales de las elecciones y procesos de participación ciudadana;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Ing. Jorge Gallegos Valdés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Innovación e Informática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8807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Informes sobre sus demás actividades.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Mensual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21 fracción II LTAIPECZ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Erika Georgina Oyervides González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Titular  de la Unidad de Transparencia, Acceso a la Información y Protección de Datos Personales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0A3A0EC4-698D-41EA-8EE4-C006810551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825" y="233982"/>
            <a:ext cx="1924050" cy="6627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A195073-6C97-49D7-8BF1-61C3F8706887}"/>
              </a:ext>
            </a:extLst>
          </p:cNvPr>
          <p:cNvSpPr txBox="1"/>
          <p:nvPr/>
        </p:nvSpPr>
        <p:spPr>
          <a:xfrm>
            <a:off x="4812846" y="223944"/>
            <a:ext cx="8098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latin typeface="Cambria" panose="02040503050406030204" pitchFamily="18" charset="0"/>
                <a:ea typeface="Cambria" panose="02040503050406030204" pitchFamily="18" charset="0"/>
              </a:rPr>
              <a:t>Fecha de actualización: </a:t>
            </a:r>
            <a:r>
              <a:rPr lang="es-MX" sz="1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17 de octubre de 2025</a:t>
            </a:r>
          </a:p>
          <a:p>
            <a:r>
              <a:rPr lang="es-MX" sz="1200" dirty="0">
                <a:latin typeface="Cambria" panose="02040503050406030204" pitchFamily="18" charset="0"/>
                <a:ea typeface="Cambria" panose="02040503050406030204" pitchFamily="18" charset="0"/>
              </a:rPr>
              <a:t>Servidor público responsable de publicar la información:</a:t>
            </a:r>
          </a:p>
          <a:p>
            <a:r>
              <a:rPr lang="es-MX" sz="12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Licda. Erika Georgina Oyervides González</a:t>
            </a:r>
          </a:p>
          <a:p>
            <a:r>
              <a:rPr lang="es-MX" sz="1200" b="1" dirty="0">
                <a:solidFill>
                  <a:srgbClr val="6D6E7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Titular de la Unidad Técnica de Transparencia, Acceso a la Información </a:t>
            </a:r>
          </a:p>
          <a:p>
            <a:r>
              <a:rPr lang="es-MX" sz="1200" b="1" dirty="0">
                <a:solidFill>
                  <a:srgbClr val="6D6E7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 Protección de Datos Personales. </a:t>
            </a:r>
            <a:endParaRPr lang="es-MX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222CF19-14A0-47EE-9ED0-A80404388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539841"/>
              </p:ext>
            </p:extLst>
          </p:nvPr>
        </p:nvGraphicFramePr>
        <p:xfrm>
          <a:off x="290945" y="1403532"/>
          <a:ext cx="11355442" cy="530992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1150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2549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364274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327564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5026602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55165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I</a:t>
                      </a:r>
                      <a:endParaRPr lang="es-MX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Marco normativo; </a:t>
                      </a:r>
                      <a:endParaRPr lang="es-MX" sz="11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Trimestral</a:t>
                      </a: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</a:t>
                      </a:r>
                      <a:r>
                        <a:rPr lang="it-IT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Azalia Ma. Teresa Lujano Diaz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Encargada de la Dirección Ejecutiva de Asuntos Jurídicos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Estructura orgánica;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Facultades de cada área;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Mtro. Gerardo Blanco Guerra</a:t>
                      </a: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Secretario Ejecutivo</a:t>
                      </a: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586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Metas y objetivos de las áreas;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Todas las áreas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  <a:tr h="6876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Indicadores de interés público o trascendencia social;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Todas las áreas</a:t>
                      </a: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509400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Directorio de personas servidoras públicas;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36846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Remuneración bruta y neta de todas las personas servidoras públicas;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636628"/>
                  </a:ext>
                </a:extLst>
              </a:tr>
              <a:tr h="551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VIII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Gastos de representación y viáticos;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2501298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4066E8FB-0BC2-49BB-9783-53CB11D18165}"/>
              </a:ext>
            </a:extLst>
          </p:cNvPr>
          <p:cNvSpPr txBox="1"/>
          <p:nvPr/>
        </p:nvSpPr>
        <p:spPr>
          <a:xfrm>
            <a:off x="360613" y="190259"/>
            <a:ext cx="31228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Calendario Obligaciones Comunes</a:t>
            </a:r>
          </a:p>
          <a:p>
            <a:pPr algn="just"/>
            <a:r>
              <a:rPr lang="es-MX" sz="2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LGTAIP</a:t>
            </a:r>
          </a:p>
        </p:txBody>
      </p:sp>
    </p:spTree>
    <p:extLst>
      <p:ext uri="{BB962C8B-B14F-4D97-AF65-F5344CB8AC3E}">
        <p14:creationId xmlns:p14="http://schemas.microsoft.com/office/powerpoint/2010/main" val="4254146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222CF19-14A0-47EE-9ED0-A80404388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761357"/>
              </p:ext>
            </p:extLst>
          </p:nvPr>
        </p:nvGraphicFramePr>
        <p:xfrm>
          <a:off x="232408" y="174719"/>
          <a:ext cx="11535596" cy="650856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24380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38594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556563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542668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4773391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459704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454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Número total de las plazas; </a:t>
                      </a:r>
                      <a:endParaRPr lang="es-MX" sz="11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6409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Contrataciones de servicios profesionales por honorarios;</a:t>
                      </a:r>
                      <a:endParaRPr lang="es-MX" sz="11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8451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Versión pública de las declaraciones patrimoniales de las personas servidoras públicas;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María Teresa Nares Cisneros</a:t>
                      </a:r>
                    </a:p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Contralora Interna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6741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Domicilio de la Unidad de Transparencia;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Erika Georgina Oyervides González</a:t>
                      </a: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Titular  de la Unidad de Transparencia, Acceso a la Información y Protección de Datos Personales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  <a:tr h="6409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XIII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Convocatorias a concursos para ocupar cargos públicos y sus resultados;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Mtro. Gerardo Blanco Guerra</a:t>
                      </a: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Secretario Ejecutivo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509400"/>
                  </a:ext>
                </a:extLst>
              </a:tr>
              <a:tr h="7453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XIV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Programas, subsidios, estímulos y apoyos;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36846"/>
                  </a:ext>
                </a:extLst>
              </a:tr>
              <a:tr h="9175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Condiciones generales de trabajo;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C.P. Aída Leticia de la Garza Muñoz</a:t>
                      </a:r>
                      <a:endParaRPr kumimoji="0" lang="es-MX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Directora Ejecutiva de Administración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636628"/>
                  </a:ext>
                </a:extLst>
              </a:tr>
              <a:tr h="454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Información curricular;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C.P. Aída Leticia de la Garza Muñoz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Directora Ejecutiva de Administración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2501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7136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222CF19-14A0-47EE-9ED0-A80404388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5888"/>
              </p:ext>
            </p:extLst>
          </p:nvPr>
        </p:nvGraphicFramePr>
        <p:xfrm>
          <a:off x="290945" y="269966"/>
          <a:ext cx="11355442" cy="650998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1150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2549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516637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502959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4698844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64686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6468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XVII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Listado de personas servidoras públicas con sanciones administrativas firmes;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María Teresa Nares Cisneros</a:t>
                      </a:r>
                    </a:p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Contralora Interna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6468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XVIII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Servicios y trámites que ofrecen;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Rosa Alicia Leija Hernández</a:t>
                      </a: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Educación Cívica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Ing. Jorge Gallegos Valdes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Innovación e Informática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676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Información financiera sobre el presupuesto;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6881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Deuda pública;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  <a:tr h="8109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Montos destinados a gastos relativos a comunicación social y publicidad oficial;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</a:t>
                      </a:r>
                      <a:r>
                        <a:rPr lang="pt-BR" sz="1100" b="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Garza</a:t>
                      </a:r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509400"/>
                  </a:ext>
                </a:extLst>
              </a:tr>
              <a:tr h="6468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Informes de resultados de las auditorías;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María Teresa Nares Cisneros</a:t>
                      </a:r>
                    </a:p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Contralora Interna</a:t>
                      </a: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36846"/>
                  </a:ext>
                </a:extLst>
              </a:tr>
              <a:tr h="8109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XXIII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Resultado de la dictaminación de los estados financieros;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</a:t>
                      </a:r>
                      <a:r>
                        <a:rPr lang="pt-BR" sz="1100" b="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Garza</a:t>
                      </a:r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636628"/>
                  </a:ext>
                </a:extLst>
              </a:tr>
              <a:tr h="7055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XXIV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Montos, criterios, convocatorias y listado de asignación de recursos públicos;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 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2501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50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222CF19-14A0-47EE-9ED0-A80404388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336853"/>
              </p:ext>
            </p:extLst>
          </p:nvPr>
        </p:nvGraphicFramePr>
        <p:xfrm>
          <a:off x="290945" y="278674"/>
          <a:ext cx="11355442" cy="62983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1150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2549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516637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025489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5176314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62894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y/o revisión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6289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Concesiones, contratos, convenios, permisos, licencias o autorizaciones;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6289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Resultados de los procedimientos de adjudicación directa, invitación restringida y licitación;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 rtl="0" eaLnBrk="1" latinLnBrk="0" hangingPunct="1"/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657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XXVII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Informes que generen por disposición jurídica;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Consejero Presidente Provisional</a:t>
                      </a: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Dr. Óscar Daniel Rodríguez Fuentes</a:t>
                      </a: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7884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XXVIII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Estadísticas que generen en cumplimiento de sus facultades, competencias o funciones;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Ing. Jorge Gallegos Valdés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Innovación e Informática</a:t>
                      </a: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  <a:tr h="7840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XXIX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Informes de avances programáticos o presupuestales, balances generales y su estado financiero;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509400"/>
                  </a:ext>
                </a:extLst>
              </a:tr>
              <a:tr h="6289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Padrón de proveedores y contratistas;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María Teresa Nares Cisneros</a:t>
                      </a:r>
                    </a:p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Contralora Interna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36846"/>
                  </a:ext>
                </a:extLst>
              </a:tr>
              <a:tr h="6289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XXXI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Convenios de coordinación de concertación con los sectores social y privado;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Mtro. Gerardo Blanco Guerra</a:t>
                      </a: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Secretario Ejecutivo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636628"/>
                  </a:ext>
                </a:extLst>
              </a:tr>
              <a:tr h="6860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XXXII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Inventario de bienes muebles e inmuebles;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2501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2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222CF19-14A0-47EE-9ED0-A80404388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77759"/>
              </p:ext>
            </p:extLst>
          </p:nvPr>
        </p:nvGraphicFramePr>
        <p:xfrm>
          <a:off x="252816" y="250372"/>
          <a:ext cx="11573424" cy="651748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27083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41343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564947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551007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4789044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545094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y/o revisión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6960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XXXIII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Recomendaciones emitidas por los órganos públicos del Estado;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Mtro. Gerardo Blanco Guerra</a:t>
                      </a: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Secretario Ejecutivo</a:t>
                      </a: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18283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XXXIV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Resoluciones que se emitan en procesos o procedimientos seguidos en forma de juicio;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</a:t>
                      </a:r>
                      <a:r>
                        <a:rPr lang="it-IT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Azalia Ma. Teresa Lujano Diaz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Encargada de la Dirección Ejecutiva de Asuntos Jurídicos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lang="es-MX" sz="1100" b="0" baseline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531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XXXV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Mecanismos de participación ciudadana;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Licda. María de Jesús Saucedo Rodríguez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Directora Ejecutiva de Participación Ciudadana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6960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XXXVI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Programas que se ofrecen por el Instituto;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Licda. María de Jesús Saucedo Rodríguez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Directora Ejecutiva de Participación Ciudadana</a:t>
                      </a:r>
                    </a:p>
                    <a:p>
                      <a:pPr algn="ctr"/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  <a:tr h="6960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XXXVII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Actas y resoluciones del Comité de Transparencia;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Licda. Erika Georgina Oyervides González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Titular  de la Unidad de Transparencia, Acceso a la Información y Protección de Datos Personales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ctr" rtl="0" eaLnBrk="1" latinLnBrk="0" hangingPunct="1"/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509400"/>
                  </a:ext>
                </a:extLst>
              </a:tr>
              <a:tr h="6960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XXXVIII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Evaluaciones y encuestas que hagan los sujetos obligados a programas financiados con recursos públicos;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 rtl="0" eaLnBrk="1" latinLnBrk="0" hangingPunct="1"/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36846"/>
                  </a:ext>
                </a:extLst>
              </a:tr>
              <a:tr h="6960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XXXIX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Estudios financiados con recursos públicos;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636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116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222CF19-14A0-47EE-9ED0-A80404388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055331"/>
              </p:ext>
            </p:extLst>
          </p:nvPr>
        </p:nvGraphicFramePr>
        <p:xfrm>
          <a:off x="418279" y="269966"/>
          <a:ext cx="11355442" cy="557932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1150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2549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516637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050555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5151248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690524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Fracción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y/o revisión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53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XL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Listado de personas jubiladas y pensionadas; </a:t>
                      </a:r>
                      <a:endParaRPr lang="es-MX" sz="11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53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Ingresos recibidos; </a:t>
                      </a:r>
                      <a:endParaRPr lang="es-MX" sz="11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4238397"/>
                  </a:ext>
                </a:extLst>
              </a:tr>
              <a:tr h="4061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XLII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Donaciones hechas a terceros en dinero o en especie;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C.P. Aída Leticia de la Garza Muñoz</a:t>
                      </a:r>
                      <a:endParaRPr lang="es-MX" sz="1100" b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es-MX" sz="11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Directora Ejecutiva de Administración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6132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XLIII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Catálogo de disposición y guía de archivo documental;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Licda. Nayeli Guadalupe Sánchez Infante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Titular de la Unidad Técnica de Archivo y Gestión Documental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7345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XLIV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Actas de sesiones ordinarias y extraordinarias, opiniones y recomendaciones que emitan los consejos consultivos;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No  aplica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  <a:tr h="8608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XLV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Listado de solicitudes a las empresas concesionarias de telecomunicaciones;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 aplica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509400"/>
                  </a:ext>
                </a:extLst>
              </a:tr>
              <a:tr h="6097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XLVI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Otra información de utilidad.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Consejero Presidente Provisional</a:t>
                      </a:r>
                    </a:p>
                    <a:p>
                      <a:pPr algn="ctr"/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Dr. Óscar Daniel Rodríguez Fuentes</a:t>
                      </a: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36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058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0A3A0EC4-698D-41EA-8EE4-C006810551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825" y="154470"/>
            <a:ext cx="1924050" cy="662700"/>
          </a:xfrm>
          <a:prstGeom prst="rect">
            <a:avLst/>
          </a:prstGeom>
        </p:spPr>
      </p:pic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222CF19-14A0-47EE-9ED0-A80404388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445487"/>
              </p:ext>
            </p:extLst>
          </p:nvPr>
        </p:nvGraphicFramePr>
        <p:xfrm>
          <a:off x="290945" y="1150107"/>
          <a:ext cx="11707460" cy="557153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2742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0957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516637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080673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5473148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531553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Inciso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y/o revisión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750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Listados de partidos políticos, asociaciones y agrupaciones políticas o de ciudadanos;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5315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Informes que presenten los partidos políticos, asociaciones y agrupaciones políticas o de ciudadanos;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Licda. Verónica Elizabeth Rodríguez Guevara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Titular de la Unidad Técnica de Fiscalización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6473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Geografía y cartografía electoral;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Lic. Julio César Lavenant Salas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Ejecutivo de Organización Electoral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750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Registro de candidatos a cargos de elección popular;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 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  <a:tr h="750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Catálogo de estaciones de radio y canales de televisión;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Lic. Guillermo Herrera Márquez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Ejecutivo de Comunicación Social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509400"/>
                  </a:ext>
                </a:extLst>
              </a:tr>
              <a:tr h="5906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Montos de financiamiento público;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6589667"/>
                  </a:ext>
                </a:extLst>
              </a:tr>
              <a:tr h="5315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Metodología e informes sobre la publicación de encuestas por muestreo;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Lic. Guillermo Herrera Márquez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Ejecutivo de Comunicación Social</a:t>
                      </a: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36846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A12DFBE-56F2-C46C-9D0E-D154E1858AF7}"/>
              </a:ext>
            </a:extLst>
          </p:cNvPr>
          <p:cNvSpPr txBox="1"/>
          <p:nvPr/>
        </p:nvSpPr>
        <p:spPr>
          <a:xfrm>
            <a:off x="289398" y="93348"/>
            <a:ext cx="33318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Calendario Obligaciones Específicas </a:t>
            </a:r>
          </a:p>
          <a:p>
            <a:pPr algn="just"/>
            <a:r>
              <a:rPr lang="es-MX" sz="2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LGTAIP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2F29DC-9531-1C21-9965-0BE3DCE4437C}"/>
              </a:ext>
            </a:extLst>
          </p:cNvPr>
          <p:cNvSpPr txBox="1"/>
          <p:nvPr/>
        </p:nvSpPr>
        <p:spPr>
          <a:xfrm>
            <a:off x="4646814" y="67222"/>
            <a:ext cx="8098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latin typeface="Cambria" panose="02040503050406030204" pitchFamily="18" charset="0"/>
                <a:ea typeface="Cambria" panose="02040503050406030204" pitchFamily="18" charset="0"/>
              </a:rPr>
              <a:t>Fecha de actualización: </a:t>
            </a:r>
            <a:r>
              <a:rPr lang="es-MX" sz="1200" b="1" dirty="0">
                <a:solidFill>
                  <a:srgbClr val="7322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17 de octubre de 2025</a:t>
            </a:r>
          </a:p>
          <a:p>
            <a:r>
              <a:rPr lang="es-MX" sz="1200" dirty="0">
                <a:latin typeface="Cambria" panose="02040503050406030204" pitchFamily="18" charset="0"/>
                <a:ea typeface="Cambria" panose="02040503050406030204" pitchFamily="18" charset="0"/>
              </a:rPr>
              <a:t>Servidor público responsable de publicar la información:</a:t>
            </a:r>
          </a:p>
          <a:p>
            <a:r>
              <a:rPr lang="es-MX" sz="12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Licda. Erika Georgina Oyervides González</a:t>
            </a:r>
          </a:p>
          <a:p>
            <a:r>
              <a:rPr lang="es-MX" sz="1200" b="1" dirty="0">
                <a:solidFill>
                  <a:srgbClr val="6D6E7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Titular de la Unidad Técnica de Transparencia, Acceso a la Información </a:t>
            </a:r>
          </a:p>
          <a:p>
            <a:r>
              <a:rPr lang="es-MX" sz="1200" b="1" dirty="0">
                <a:solidFill>
                  <a:srgbClr val="6D6E7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 Protección de Datos Personales. </a:t>
            </a:r>
            <a:endParaRPr lang="es-MX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86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5717D0ED-9865-3FE6-EF0B-6A16D6037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515036"/>
              </p:ext>
            </p:extLst>
          </p:nvPr>
        </p:nvGraphicFramePr>
        <p:xfrm>
          <a:off x="290945" y="217714"/>
          <a:ext cx="11707460" cy="650393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27425">
                  <a:extLst>
                    <a:ext uri="{9D8B030D-6E8A-4147-A177-3AD203B41FA5}">
                      <a16:colId xmlns:a16="http://schemas.microsoft.com/office/drawing/2014/main" val="1977563373"/>
                    </a:ext>
                  </a:extLst>
                </a:gridCol>
                <a:gridCol w="809577">
                  <a:extLst>
                    <a:ext uri="{9D8B030D-6E8A-4147-A177-3AD203B41FA5}">
                      <a16:colId xmlns:a16="http://schemas.microsoft.com/office/drawing/2014/main" val="3380811448"/>
                    </a:ext>
                  </a:extLst>
                </a:gridCol>
                <a:gridCol w="2516637">
                  <a:extLst>
                    <a:ext uri="{9D8B030D-6E8A-4147-A177-3AD203B41FA5}">
                      <a16:colId xmlns:a16="http://schemas.microsoft.com/office/drawing/2014/main" val="1843179082"/>
                    </a:ext>
                  </a:extLst>
                </a:gridCol>
                <a:gridCol w="2080673">
                  <a:extLst>
                    <a:ext uri="{9D8B030D-6E8A-4147-A177-3AD203B41FA5}">
                      <a16:colId xmlns:a16="http://schemas.microsoft.com/office/drawing/2014/main" val="1091958252"/>
                    </a:ext>
                  </a:extLst>
                </a:gridCol>
                <a:gridCol w="5473148">
                  <a:extLst>
                    <a:ext uri="{9D8B030D-6E8A-4147-A177-3AD203B41FA5}">
                      <a16:colId xmlns:a16="http://schemas.microsoft.com/office/drawing/2014/main" val="1246113428"/>
                    </a:ext>
                  </a:extLst>
                </a:gridCol>
              </a:tblGrid>
              <a:tr h="620508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Artículo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Inciso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Obligación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Fecha de actualización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y/o revisión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Servidor Público responsable</a:t>
                      </a:r>
                    </a:p>
                  </a:txBody>
                  <a:tcPr anchor="ctr">
                    <a:solidFill>
                      <a:srgbClr val="A96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51141"/>
                  </a:ext>
                </a:extLst>
              </a:tr>
              <a:tr h="8760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Metodología e informe del Programa de Resultados Preliminares Electorales;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Ing. Jorge Gallegos Valdés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Ejecutivo de Innovación e Informática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495770"/>
                  </a:ext>
                </a:extLst>
              </a:tr>
              <a:tr h="111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Cómputos totales de las elecciones y procesos de participación ciudadana;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Ing. Jorge Gallegos Valdés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Ejecutivo de Innovación e Informática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022586"/>
                  </a:ext>
                </a:extLst>
              </a:tr>
              <a:tr h="755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j)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Resultados y declaraciones de validez de las elecciones;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Ing. Jorge Gallegos Valdés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Ejecutivo de Innovación e Informática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616394"/>
                  </a:ext>
                </a:extLst>
              </a:tr>
              <a:tr h="8760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Franquicias postales y telegráficas;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 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69893"/>
                  </a:ext>
                </a:extLst>
              </a:tr>
              <a:tr h="8760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Información sobre votos de mexicanos residentes en el extranjero;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Licda. María de Jesús Saucedo Rodríguez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Directora Ejecutiva de Participación Ciudadana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509400"/>
                  </a:ext>
                </a:extLst>
              </a:tr>
              <a:tr h="6938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Dictámenes, informes y resoluciones sobre pérdida de registro y liquidación del patrimonio; 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Lic. Gerardo Moreno Rodríguez </a:t>
                      </a:r>
                    </a:p>
                    <a:p>
                      <a:pPr algn="ctr"/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Director Ejecutivo de Prerrogativas y Partidos Políticos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6589667"/>
                  </a:ext>
                </a:extLst>
              </a:tr>
              <a:tr h="6938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 Fracción 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MX" sz="11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MX" sz="11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Monitoreo de medios.</a:t>
                      </a:r>
                      <a:endParaRPr lang="es-MX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Trimestral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Art. 58 LGTAIP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Lic. Guillermo Herrera Márquez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Director Ejecutivo de Comunicación Social</a:t>
                      </a:r>
                    </a:p>
                    <a:p>
                      <a:pPr algn="ctr"/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36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7864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2278</TotalTime>
  <Words>2776</Words>
  <Application>Microsoft Office PowerPoint</Application>
  <PresentationFormat>Panorámica</PresentationFormat>
  <Paragraphs>770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Fernanda Sanchez PC</dc:creator>
  <cp:lastModifiedBy>Erika Oyervides</cp:lastModifiedBy>
  <cp:revision>227</cp:revision>
  <dcterms:created xsi:type="dcterms:W3CDTF">2018-01-03T18:23:02Z</dcterms:created>
  <dcterms:modified xsi:type="dcterms:W3CDTF">2025-10-17T18:19:54Z</dcterms:modified>
</cp:coreProperties>
</file>